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71" r:id="rId4"/>
    <p:sldId id="272" r:id="rId5"/>
    <p:sldId id="273" r:id="rId6"/>
    <p:sldId id="257" r:id="rId7"/>
    <p:sldId id="260" r:id="rId8"/>
    <p:sldId id="262" r:id="rId9"/>
    <p:sldId id="275" r:id="rId10"/>
    <p:sldId id="277" r:id="rId11"/>
    <p:sldId id="281" r:id="rId12"/>
    <p:sldId id="274" r:id="rId13"/>
    <p:sldId id="269" r:id="rId14"/>
    <p:sldId id="278" r:id="rId15"/>
    <p:sldId id="279" r:id="rId16"/>
    <p:sldId id="283" r:id="rId17"/>
    <p:sldId id="282" r:id="rId18"/>
    <p:sldId id="285" r:id="rId19"/>
    <p:sldId id="284" r:id="rId20"/>
    <p:sldId id="286" r:id="rId21"/>
    <p:sldId id="287" r:id="rId22"/>
    <p:sldId id="27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7" autoAdjust="0"/>
    <p:restoredTop sz="86449" autoAdjust="0"/>
  </p:normalViewPr>
  <p:slideViewPr>
    <p:cSldViewPr>
      <p:cViewPr varScale="1">
        <p:scale>
          <a:sx n="101" d="100"/>
          <a:sy n="101" d="100"/>
        </p:scale>
        <p:origin x="-7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5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C2716-784B-4154-8882-25AACAB67D44}" type="datetimeFigureOut">
              <a:rPr lang="en-US" smtClean="0"/>
              <a:t>7/7/2013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08E04-E367-4BFB-B9A2-A23BA6028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702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08E04-E367-4BFB-B9A2-A23BA60282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98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D9C23-FDBB-472F-B159-D473C1A9C038}" type="datetimeFigureOut">
              <a:rPr lang="en-US" smtClean="0"/>
              <a:t>7/7/2013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49089-71CB-460F-8377-8821593A6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72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D9C23-FDBB-472F-B159-D473C1A9C038}" type="datetimeFigureOut">
              <a:rPr lang="en-US" smtClean="0"/>
              <a:t>7/7/2013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49089-71CB-460F-8377-8821593A6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441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D9C23-FDBB-472F-B159-D473C1A9C038}" type="datetimeFigureOut">
              <a:rPr lang="en-US" smtClean="0"/>
              <a:t>7/7/2013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49089-71CB-460F-8377-8821593A6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3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D9C23-FDBB-472F-B159-D473C1A9C038}" type="datetimeFigureOut">
              <a:rPr lang="en-US" smtClean="0"/>
              <a:t>7/7/2013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49089-71CB-460F-8377-8821593A6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86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D9C23-FDBB-472F-B159-D473C1A9C038}" type="datetimeFigureOut">
              <a:rPr lang="en-US" smtClean="0"/>
              <a:t>7/7/2013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49089-71CB-460F-8377-8821593A6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58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D9C23-FDBB-472F-B159-D473C1A9C038}" type="datetimeFigureOut">
              <a:rPr lang="en-US" smtClean="0"/>
              <a:t>7/7/2013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49089-71CB-460F-8377-8821593A6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78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D9C23-FDBB-472F-B159-D473C1A9C038}" type="datetimeFigureOut">
              <a:rPr lang="en-US" smtClean="0"/>
              <a:t>7/7/2013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49089-71CB-460F-8377-8821593A6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82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D9C23-FDBB-472F-B159-D473C1A9C038}" type="datetimeFigureOut">
              <a:rPr lang="en-US" smtClean="0"/>
              <a:t>7/7/2013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49089-71CB-460F-8377-8821593A6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05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D9C23-FDBB-472F-B159-D473C1A9C038}" type="datetimeFigureOut">
              <a:rPr lang="en-US" smtClean="0"/>
              <a:t>7/7/2013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49089-71CB-460F-8377-8821593A6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0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D9C23-FDBB-472F-B159-D473C1A9C038}" type="datetimeFigureOut">
              <a:rPr lang="en-US" smtClean="0"/>
              <a:t>7/7/2013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49089-71CB-460F-8377-8821593A6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265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D9C23-FDBB-472F-B159-D473C1A9C038}" type="datetimeFigureOut">
              <a:rPr lang="en-US" smtClean="0"/>
              <a:t>7/7/2013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49089-71CB-460F-8377-8821593A6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391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D9C23-FDBB-472F-B159-D473C1A9C038}" type="datetimeFigureOut">
              <a:rPr lang="en-US" smtClean="0"/>
              <a:t>7/7/2013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49089-71CB-460F-8377-8821593A69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818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600" b="1" dirty="0">
                <a:solidFill>
                  <a:schemeClr val="tx1"/>
                </a:solidFill>
              </a:rPr>
              <a:t>Helping Faith Communities </a:t>
            </a:r>
            <a:endParaRPr lang="en-US" sz="2600" b="1" dirty="0" smtClean="0">
              <a:solidFill>
                <a:schemeClr val="tx1"/>
              </a:solidFill>
            </a:endParaRPr>
          </a:p>
          <a:p>
            <a:r>
              <a:rPr lang="en-US" sz="2600" b="1" dirty="0" smtClean="0">
                <a:solidFill>
                  <a:schemeClr val="tx1"/>
                </a:solidFill>
              </a:rPr>
              <a:t>Serve </a:t>
            </a:r>
            <a:r>
              <a:rPr lang="en-US" sz="2600" b="1" dirty="0">
                <a:solidFill>
                  <a:schemeClr val="tx1"/>
                </a:solidFill>
              </a:rPr>
              <a:t>their Members</a:t>
            </a:r>
            <a:endParaRPr lang="en-US" sz="2600" dirty="0">
              <a:solidFill>
                <a:schemeClr val="tx1"/>
              </a:solidFill>
            </a:endParaRPr>
          </a:p>
          <a:p>
            <a:r>
              <a:rPr lang="en-US" sz="2000" i="1" dirty="0">
                <a:solidFill>
                  <a:schemeClr val="tx1"/>
                </a:solidFill>
              </a:rPr>
              <a:t>Bear one another’s burdens, and so fulfill the law of Christ (Galatians 6:2</a:t>
            </a:r>
            <a:r>
              <a:rPr lang="en-US" sz="2000" i="1" dirty="0" smtClean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5" y="683752"/>
            <a:ext cx="485775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89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Benefits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 lvl="0"/>
            <a:endParaRPr lang="en-US" dirty="0" smtClean="0"/>
          </a:p>
          <a:p>
            <a:pPr marL="0" lvl="0" indent="0">
              <a:buNone/>
            </a:pPr>
            <a:r>
              <a:rPr lang="en-US" sz="3400" b="1" dirty="0" smtClean="0"/>
              <a:t>Members have</a:t>
            </a:r>
            <a:r>
              <a:rPr lang="en-US" sz="3400" dirty="0" smtClean="0"/>
              <a:t>…</a:t>
            </a:r>
          </a:p>
          <a:p>
            <a:pPr marL="0" lvl="0" indent="0">
              <a:buNone/>
            </a:pPr>
            <a:endParaRPr lang="en-US" sz="3400" dirty="0"/>
          </a:p>
          <a:p>
            <a:pPr lvl="0"/>
            <a:r>
              <a:rPr lang="en-US" sz="3400" dirty="0" smtClean="0"/>
              <a:t>the </a:t>
            </a:r>
            <a:r>
              <a:rPr lang="en-US" sz="3400" dirty="0"/>
              <a:t>opportunity to stay at home instead of going to a facility if </a:t>
            </a:r>
            <a:r>
              <a:rPr lang="en-US" sz="3400" dirty="0" smtClean="0"/>
              <a:t>they </a:t>
            </a:r>
            <a:r>
              <a:rPr lang="en-US" sz="3400" dirty="0"/>
              <a:t>need assistance</a:t>
            </a:r>
          </a:p>
          <a:p>
            <a:pPr lvl="0"/>
            <a:r>
              <a:rPr lang="en-US" sz="3400" dirty="0"/>
              <a:t>care provided in </a:t>
            </a:r>
            <a:r>
              <a:rPr lang="en-US" sz="3400" dirty="0" smtClean="0"/>
              <a:t>their </a:t>
            </a:r>
            <a:r>
              <a:rPr lang="en-US" sz="3400" dirty="0"/>
              <a:t>own home at an affordable rate</a:t>
            </a:r>
          </a:p>
          <a:p>
            <a:pPr lvl="0"/>
            <a:r>
              <a:rPr lang="en-US" sz="3400" dirty="0"/>
              <a:t>better quality care from professional caregivers</a:t>
            </a:r>
          </a:p>
          <a:p>
            <a:pPr lvl="0"/>
            <a:r>
              <a:rPr lang="en-US" sz="3400" dirty="0"/>
              <a:t>more control over </a:t>
            </a:r>
            <a:r>
              <a:rPr lang="en-US" sz="3400" dirty="0" smtClean="0"/>
              <a:t>their care </a:t>
            </a:r>
            <a:r>
              <a:rPr lang="en-US" sz="3400" dirty="0"/>
              <a:t>situation</a:t>
            </a:r>
          </a:p>
          <a:p>
            <a:pPr marL="0" indent="0">
              <a:buNone/>
            </a:pPr>
            <a:r>
              <a:rPr lang="en-US" sz="3400" dirty="0"/>
              <a:t> </a:t>
            </a:r>
          </a:p>
          <a:p>
            <a:pPr marL="0" lvl="0" indent="0">
              <a:buNone/>
            </a:pPr>
            <a:r>
              <a:rPr lang="en-US" sz="3400" b="1" dirty="0" smtClean="0"/>
              <a:t>Members </a:t>
            </a:r>
            <a:r>
              <a:rPr lang="en-US" sz="3400" b="1" dirty="0"/>
              <a:t>can control</a:t>
            </a:r>
            <a:r>
              <a:rPr lang="en-US" sz="3400" dirty="0" smtClean="0"/>
              <a:t>…</a:t>
            </a:r>
          </a:p>
          <a:p>
            <a:pPr marL="0" lvl="0" indent="0">
              <a:buNone/>
            </a:pPr>
            <a:endParaRPr lang="en-US" sz="3400" dirty="0"/>
          </a:p>
          <a:p>
            <a:pPr lvl="0"/>
            <a:r>
              <a:rPr lang="en-US" sz="3400" dirty="0"/>
              <a:t>who </a:t>
            </a:r>
            <a:r>
              <a:rPr lang="en-US" sz="3400" dirty="0" smtClean="0"/>
              <a:t>they </a:t>
            </a:r>
            <a:r>
              <a:rPr lang="en-US" sz="3400" dirty="0"/>
              <a:t>hire to work </a:t>
            </a:r>
            <a:r>
              <a:rPr lang="en-US" sz="3400" dirty="0" smtClean="0"/>
              <a:t>for them </a:t>
            </a:r>
            <a:r>
              <a:rPr lang="en-US" sz="3400" dirty="0"/>
              <a:t>or </a:t>
            </a:r>
            <a:r>
              <a:rPr lang="en-US" sz="3400" dirty="0" smtClean="0"/>
              <a:t>their </a:t>
            </a:r>
            <a:r>
              <a:rPr lang="en-US" sz="3400" dirty="0"/>
              <a:t>loved one</a:t>
            </a:r>
          </a:p>
          <a:p>
            <a:pPr lvl="0"/>
            <a:r>
              <a:rPr lang="en-US" sz="3400" dirty="0"/>
              <a:t>scheduling and coordination of care</a:t>
            </a:r>
          </a:p>
          <a:p>
            <a:pPr lvl="0"/>
            <a:r>
              <a:rPr lang="en-US" sz="3400" dirty="0"/>
              <a:t>the number of hours </a:t>
            </a:r>
            <a:r>
              <a:rPr lang="en-US" sz="3400" dirty="0" smtClean="0"/>
              <a:t>they </a:t>
            </a:r>
            <a:r>
              <a:rPr lang="en-US" sz="3400" dirty="0"/>
              <a:t>pay for care</a:t>
            </a:r>
          </a:p>
          <a:p>
            <a:pPr lvl="0"/>
            <a:r>
              <a:rPr lang="en-US" sz="3400" dirty="0"/>
              <a:t>what </a:t>
            </a:r>
            <a:r>
              <a:rPr lang="en-US" sz="3400" dirty="0" smtClean="0"/>
              <a:t>they </a:t>
            </a:r>
            <a:r>
              <a:rPr lang="en-US" sz="3400" dirty="0"/>
              <a:t>pay per hour</a:t>
            </a:r>
          </a:p>
          <a:p>
            <a:pPr marL="0" indent="0">
              <a:buNone/>
            </a:pPr>
            <a:r>
              <a:rPr lang="en-US" sz="3400" dirty="0"/>
              <a:t> 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0" lvl="0" indent="0">
              <a:buNone/>
            </a:pPr>
            <a:r>
              <a:rPr lang="en-US" sz="3300" b="1" dirty="0" smtClean="0"/>
              <a:t>Members save…</a:t>
            </a:r>
          </a:p>
          <a:p>
            <a:pPr marL="0" lvl="0" indent="0">
              <a:buNone/>
            </a:pPr>
            <a:endParaRPr lang="en-US" sz="3300" dirty="0" smtClean="0"/>
          </a:p>
          <a:p>
            <a:r>
              <a:rPr lang="en-US" sz="3300" dirty="0" smtClean="0"/>
              <a:t>time</a:t>
            </a:r>
          </a:p>
          <a:p>
            <a:pPr lvl="0"/>
            <a:r>
              <a:rPr lang="en-US" sz="3300" dirty="0" smtClean="0"/>
              <a:t>money and assets</a:t>
            </a:r>
          </a:p>
          <a:p>
            <a:pPr lvl="0"/>
            <a:r>
              <a:rPr lang="en-US" sz="3300" dirty="0" smtClean="0"/>
              <a:t>the stress of having to advertise for a caregiver</a:t>
            </a:r>
          </a:p>
          <a:p>
            <a:pPr marL="0" indent="0">
              <a:buNone/>
            </a:pPr>
            <a:r>
              <a:rPr lang="en-US" sz="3300" dirty="0" smtClean="0"/>
              <a:t> </a:t>
            </a:r>
          </a:p>
          <a:p>
            <a:pPr marL="0" lvl="0" indent="0">
              <a:buNone/>
            </a:pPr>
            <a:r>
              <a:rPr lang="en-US" sz="3300" b="1" dirty="0" smtClean="0"/>
              <a:t>Members will have access to</a:t>
            </a:r>
            <a:r>
              <a:rPr lang="en-US" sz="3300" dirty="0" smtClean="0"/>
              <a:t>…</a:t>
            </a:r>
          </a:p>
          <a:p>
            <a:pPr lvl="0"/>
            <a:r>
              <a:rPr lang="en-US" sz="3300" dirty="0" smtClean="0"/>
              <a:t>caregivers who are students or certified nursing assistants</a:t>
            </a:r>
          </a:p>
          <a:p>
            <a:pPr lvl="0"/>
            <a:r>
              <a:rPr lang="en-US" sz="3300" dirty="0" smtClean="0"/>
              <a:t>caregivers who live near them</a:t>
            </a:r>
          </a:p>
          <a:p>
            <a:pPr lvl="0"/>
            <a:r>
              <a:rPr lang="en-US" sz="3300" dirty="0" smtClean="0"/>
              <a:t>a variety of potential caregivers to choose from</a:t>
            </a:r>
          </a:p>
          <a:p>
            <a:pPr lvl="0"/>
            <a:r>
              <a:rPr lang="en-US" sz="3300" dirty="0" smtClean="0"/>
              <a:t>helpful tools to help them hire a caregiver and/or manage my care at home</a:t>
            </a:r>
          </a:p>
          <a:p>
            <a:pPr lvl="0"/>
            <a:r>
              <a:rPr lang="en-US" sz="3300" dirty="0" smtClean="0"/>
              <a:t>healthcare information from a nurse expert</a:t>
            </a:r>
          </a:p>
          <a:p>
            <a:pPr lvl="0"/>
            <a:r>
              <a:rPr lang="en-US" sz="3300" dirty="0" smtClean="0"/>
              <a:t>a variety of social media links to keep them informed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81000"/>
            <a:ext cx="2438400" cy="1625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-76200"/>
            <a:ext cx="11684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2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Browse caregiver profiles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286" y="1600200"/>
            <a:ext cx="3693428" cy="4525963"/>
          </a:xfrm>
        </p:spPr>
      </p:pic>
    </p:spTree>
    <p:extLst>
      <p:ext uri="{BB962C8B-B14F-4D97-AF65-F5344CB8AC3E}">
        <p14:creationId xmlns:p14="http://schemas.microsoft.com/office/powerpoint/2010/main" val="86145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/>
          <a:lstStyle/>
          <a:p>
            <a:r>
              <a:rPr lang="en-US" dirty="0" smtClean="0"/>
              <a:t>Benefits to your congregation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Helps you minister to your members</a:t>
            </a:r>
          </a:p>
          <a:p>
            <a:r>
              <a:rPr lang="en-US" sz="2000" dirty="0" smtClean="0"/>
              <a:t>Helps your members age in place</a:t>
            </a:r>
          </a:p>
          <a:p>
            <a:r>
              <a:rPr lang="en-US" sz="2000" dirty="0" smtClean="0"/>
              <a:t>Saves your members money</a:t>
            </a:r>
            <a:r>
              <a:rPr lang="en-US" sz="2000" baseline="0" dirty="0" smtClean="0"/>
              <a:t> over home health care services or assisted living facilities</a:t>
            </a:r>
          </a:p>
          <a:p>
            <a:r>
              <a:rPr lang="en-US" sz="2000" dirty="0" smtClean="0"/>
              <a:t>Provides an additional, more flexible care option</a:t>
            </a:r>
          </a:p>
          <a:p>
            <a:r>
              <a:rPr lang="en-US" sz="2000" dirty="0" smtClean="0"/>
              <a:t>Promotes healthy aging through educational resources and tools for families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97314"/>
            <a:ext cx="440871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24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77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Additional</a:t>
            </a:r>
            <a:r>
              <a:rPr lang="en-US" baseline="0" dirty="0" smtClean="0"/>
              <a:t>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at the helpful resources on the website:</a:t>
            </a:r>
          </a:p>
          <a:p>
            <a:pPr lvl="1"/>
            <a:r>
              <a:rPr lang="en-US" dirty="0" smtClean="0"/>
              <a:t>Care pages</a:t>
            </a:r>
          </a:p>
          <a:p>
            <a:pPr lvl="1"/>
            <a:r>
              <a:rPr lang="en-US" dirty="0" smtClean="0"/>
              <a:t>Library of Links</a:t>
            </a:r>
          </a:p>
          <a:p>
            <a:pPr lvl="1"/>
            <a:r>
              <a:rPr lang="en-US" dirty="0" smtClean="0"/>
              <a:t>Tools</a:t>
            </a:r>
          </a:p>
          <a:p>
            <a:pPr lvl="1"/>
            <a:r>
              <a:rPr lang="en-US" dirty="0" smtClean="0"/>
              <a:t>Blogs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Like us on Facebook, follow us on Twitter, watch for contests and events.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19400"/>
            <a:ext cx="2857500" cy="1607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599" y="5318204"/>
            <a:ext cx="1602429" cy="1463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87" y="5895975"/>
            <a:ext cx="88582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240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Resources: Care Pages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084" y="1600200"/>
            <a:ext cx="5787831" cy="4525963"/>
          </a:xfrm>
        </p:spPr>
      </p:pic>
    </p:spTree>
    <p:extLst>
      <p:ext uri="{BB962C8B-B14F-4D97-AF65-F5344CB8AC3E}">
        <p14:creationId xmlns:p14="http://schemas.microsoft.com/office/powerpoint/2010/main" val="302828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Resources: Links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450" y="1600200"/>
            <a:ext cx="5795099" cy="4525963"/>
          </a:xfrm>
        </p:spPr>
      </p:pic>
    </p:spTree>
    <p:extLst>
      <p:ext uri="{BB962C8B-B14F-4D97-AF65-F5344CB8AC3E}">
        <p14:creationId xmlns:p14="http://schemas.microsoft.com/office/powerpoint/2010/main" val="203644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Resources: Tools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12" y="2144042"/>
            <a:ext cx="7356775" cy="343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848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Faith</a:t>
            </a:r>
            <a:r>
              <a:rPr lang="en-US" baseline="0" dirty="0" smtClean="0"/>
              <a:t> Communities Membership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dirty="0"/>
              <a:t>A 1-hour orientation to use of the website for your parish nurse, healthcare team, or lay leadership</a:t>
            </a:r>
          </a:p>
          <a:p>
            <a:pPr lvl="0"/>
            <a:r>
              <a:rPr lang="en-US" dirty="0"/>
              <a:t>One presentation by Dr. </a:t>
            </a:r>
            <a:r>
              <a:rPr lang="en-US" dirty="0" err="1"/>
              <a:t>Mauk</a:t>
            </a:r>
            <a:r>
              <a:rPr lang="en-US" dirty="0"/>
              <a:t> on a topic of interest to the older adults/senior group or lay leadership in your congregation</a:t>
            </a:r>
          </a:p>
          <a:p>
            <a:pPr lvl="0"/>
            <a:r>
              <a:rPr lang="en-US" dirty="0"/>
              <a:t>Free personal phone consultation for your parish nurse or lay leader team as you begin or seek to improve the health of your congregation</a:t>
            </a:r>
          </a:p>
          <a:p>
            <a:pPr lvl="0"/>
            <a:r>
              <a:rPr lang="en-US" dirty="0"/>
              <a:t>Complete access to the continually updated database of professional caregivers</a:t>
            </a:r>
          </a:p>
          <a:p>
            <a:pPr lvl="0"/>
            <a:r>
              <a:rPr lang="en-US" dirty="0"/>
              <a:t>Complete access to all resources, health links, and tools on the website</a:t>
            </a:r>
          </a:p>
          <a:p>
            <a:pPr lvl="0"/>
            <a:r>
              <a:rPr lang="en-US" dirty="0"/>
              <a:t>Dr. </a:t>
            </a:r>
            <a:r>
              <a:rPr lang="en-US" dirty="0" err="1"/>
              <a:t>Mauk’s</a:t>
            </a:r>
            <a:r>
              <a:rPr lang="en-US" dirty="0"/>
              <a:t> Boomer Blog</a:t>
            </a:r>
          </a:p>
          <a:p>
            <a:pPr lvl="0"/>
            <a:r>
              <a:rPr lang="en-US" dirty="0"/>
              <a:t>Free </a:t>
            </a:r>
            <a:r>
              <a:rPr lang="en-US" dirty="0" err="1"/>
              <a:t>Ebooklet</a:t>
            </a:r>
            <a:r>
              <a:rPr lang="en-US" dirty="0"/>
              <a:t> written by Dr. </a:t>
            </a:r>
            <a:r>
              <a:rPr lang="en-US" dirty="0" err="1"/>
              <a:t>Mauk</a:t>
            </a:r>
            <a:endParaRPr lang="en-US" dirty="0"/>
          </a:p>
          <a:p>
            <a:pPr lvl="0"/>
            <a:r>
              <a:rPr lang="en-US" dirty="0"/>
              <a:t>Free unlimited job postings on the </a:t>
            </a:r>
            <a:r>
              <a:rPr lang="en-US" dirty="0" smtClean="0"/>
              <a:t>website</a:t>
            </a:r>
          </a:p>
        </p:txBody>
      </p:sp>
    </p:spTree>
    <p:extLst>
      <p:ext uri="{BB962C8B-B14F-4D97-AF65-F5344CB8AC3E}">
        <p14:creationId xmlns:p14="http://schemas.microsoft.com/office/powerpoint/2010/main" val="57656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Cost Saving Over Individual Purchase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80" y="1828800"/>
            <a:ext cx="900942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951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Faith Communities Membership Levels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34" y="1981200"/>
            <a:ext cx="798519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537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History of SCC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Started in 2012 by a nursing professor who observed that nursing students provide excellent in-home care at lower costs than home care companies.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733800"/>
            <a:ext cx="3539480" cy="305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716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Senior Care Central can help you fulfill your mission…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3058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03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…to serve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8804166" cy="399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17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87" y="3048000"/>
            <a:ext cx="2713037" cy="2713037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538" y="76200"/>
            <a:ext cx="4859337" cy="271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65609" y="5947798"/>
            <a:ext cx="70111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>
                <a:solidFill>
                  <a:prstClr val="black"/>
                </a:solidFill>
                <a:ea typeface="+mj-ea"/>
                <a:cs typeface="+mj-cs"/>
              </a:rPr>
              <a:t>www.seniorcarecentral.net</a:t>
            </a:r>
            <a:endParaRPr lang="en-US" sz="4400" dirty="0">
              <a:solidFill>
                <a:prstClr val="black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1838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website went live in February 2013.</a:t>
            </a:r>
          </a:p>
          <a:p>
            <a:endParaRPr lang="en-US" dirty="0" smtClean="0"/>
          </a:p>
          <a:p>
            <a:r>
              <a:rPr lang="en-US" dirty="0" smtClean="0"/>
              <a:t>Nursing students need to “earn while they learn”.</a:t>
            </a:r>
          </a:p>
          <a:p>
            <a:endParaRPr lang="en-US" dirty="0" smtClean="0"/>
          </a:p>
          <a:p>
            <a:r>
              <a:rPr lang="en-US" dirty="0" smtClean="0"/>
              <a:t>Older adults and persons with long-term health problems need help to “age in place”.</a:t>
            </a:r>
          </a:p>
          <a:p>
            <a:endParaRPr lang="en-US" dirty="0" smtClean="0"/>
          </a:p>
          <a:p>
            <a:r>
              <a:rPr lang="en-US" dirty="0" smtClean="0"/>
              <a:t>If we link them together, it’s a win-win situation!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276" y="1219200"/>
            <a:ext cx="3234326" cy="2425744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439" y="3746369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3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Family</a:t>
            </a:r>
            <a:r>
              <a:rPr lang="en-US" baseline="0" dirty="0" smtClean="0"/>
              <a:t> owned and operated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sz="3100" dirty="0" smtClean="0"/>
              <a:t>Kris </a:t>
            </a:r>
            <a:r>
              <a:rPr lang="en-US" sz="3100" dirty="0" err="1" smtClean="0"/>
              <a:t>Mauk</a:t>
            </a:r>
            <a:r>
              <a:rPr lang="en-US" sz="3100" dirty="0" smtClean="0"/>
              <a:t>, </a:t>
            </a:r>
            <a:r>
              <a:rPr lang="en-US" sz="3100" dirty="0" smtClean="0"/>
              <a:t>President/CEO	           </a:t>
            </a:r>
            <a:r>
              <a:rPr lang="en-US" sz="3100" dirty="0" smtClean="0"/>
              <a:t>Jim </a:t>
            </a:r>
            <a:r>
              <a:rPr lang="en-US" sz="3100" dirty="0" err="1" smtClean="0"/>
              <a:t>Mauk</a:t>
            </a:r>
            <a:r>
              <a:rPr lang="en-US" sz="3100" dirty="0" smtClean="0"/>
              <a:t>, CFO</a:t>
            </a:r>
            <a:endParaRPr lang="en-US" sz="31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057400"/>
            <a:ext cx="2057400" cy="3048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536" y="2133600"/>
            <a:ext cx="2834673" cy="306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03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                </a:t>
            </a:r>
            <a:br>
              <a:rPr lang="en-US" sz="3200" dirty="0" smtClean="0"/>
            </a:br>
            <a:r>
              <a:rPr lang="en-US" sz="3200" dirty="0" smtClean="0"/>
              <a:t>Dan Easton                   			Kenny Easton</a:t>
            </a:r>
            <a:br>
              <a:rPr lang="en-US" sz="3200" dirty="0" smtClean="0"/>
            </a:br>
            <a:r>
              <a:rPr lang="en-US" sz="2000" dirty="0" smtClean="0"/>
              <a:t>Director of Social Media		Director of Faith-Communities Relations</a:t>
            </a:r>
            <a:endParaRPr lang="en-US" sz="2000" dirty="0"/>
          </a:p>
        </p:txBody>
      </p:sp>
      <p:pic>
        <p:nvPicPr>
          <p:cNvPr id="4" name="Content Placeholder 3" descr="C:\Users\Public\Pictures\cell pictures\2012-05-20_15-39-11_41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3" r="71090" b="33136"/>
          <a:stretch/>
        </p:blipFill>
        <p:spPr bwMode="auto">
          <a:xfrm>
            <a:off x="6541945" y="2599565"/>
            <a:ext cx="1511028" cy="235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438400"/>
            <a:ext cx="2844391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8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/>
              <a:t>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 smtClean="0"/>
              <a:t>To link persons who are seeking care with quality, affordable, professional caregivers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581400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91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does 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Caregiver database = nursing students and </a:t>
            </a:r>
            <a:r>
              <a:rPr lang="en-US" dirty="0" smtClean="0"/>
              <a:t>CNAs only</a:t>
            </a:r>
            <a:endParaRPr lang="en-US" dirty="0" smtClean="0"/>
          </a:p>
          <a:p>
            <a:r>
              <a:rPr lang="en-US" dirty="0" smtClean="0"/>
              <a:t>Care Seekers join on the website and search the profiles of caregivers in their area</a:t>
            </a:r>
          </a:p>
          <a:p>
            <a:r>
              <a:rPr lang="en-US" dirty="0" smtClean="0"/>
              <a:t>Private messaging feature</a:t>
            </a:r>
          </a:p>
          <a:p>
            <a:r>
              <a:rPr lang="en-US" dirty="0" smtClean="0"/>
              <a:t>Caregivers and Care Seekers negotiate their own arrangements </a:t>
            </a:r>
          </a:p>
          <a:p>
            <a:r>
              <a:rPr lang="en-US" dirty="0" smtClean="0"/>
              <a:t>Tools on the website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847771"/>
            <a:ext cx="2857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26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Why should my faith-community join</a:t>
            </a:r>
            <a:r>
              <a:rPr lang="en-US" sz="4400" b="1" kern="1200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Senior Care Central?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057400"/>
            <a:ext cx="2926291" cy="438943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" y="1828800"/>
            <a:ext cx="2901076" cy="34085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956" y="4800600"/>
            <a:ext cx="1905000" cy="1447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298" y="2311401"/>
            <a:ext cx="273231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13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SCC</a:t>
            </a:r>
            <a:r>
              <a:rPr lang="en-US" baseline="0" dirty="0" smtClean="0"/>
              <a:t> Services are useful for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Older adults or persons with disabilities who want to age in place but do not qualify for covered home health care services</a:t>
            </a:r>
          </a:p>
          <a:p>
            <a:r>
              <a:rPr lang="en-US" baseline="0" dirty="0" smtClean="0"/>
              <a:t>Those seeking care for older parents (including those living far away)</a:t>
            </a:r>
          </a:p>
          <a:p>
            <a:r>
              <a:rPr lang="en-US" baseline="0" dirty="0" smtClean="0"/>
              <a:t>Persons seeking short-term care so they can take a vacation or have some respite</a:t>
            </a:r>
          </a:p>
          <a:p>
            <a:r>
              <a:rPr lang="en-US" dirty="0" smtClean="0"/>
              <a:t>Persons who need a private sitter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181600"/>
            <a:ext cx="19431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6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2995</TotalTime>
  <Words>512</Words>
  <Application>Microsoft Office PowerPoint</Application>
  <PresentationFormat>On-screen Show (4:3)</PresentationFormat>
  <Paragraphs>91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History of SCC</vt:lpstr>
      <vt:lpstr>History</vt:lpstr>
      <vt:lpstr> Family owned and operated  Kris Mauk, President/CEO            Jim Mauk, CFO</vt:lpstr>
      <vt:lpstr>                 Dan Easton                      Kenny Easton Director of Social Media  Director of Faith-Communities Relations</vt:lpstr>
      <vt:lpstr>Mission</vt:lpstr>
      <vt:lpstr>How does it work?</vt:lpstr>
      <vt:lpstr>Why should my faith-community join Senior Care Central?</vt:lpstr>
      <vt:lpstr>SCC Services are useful for</vt:lpstr>
      <vt:lpstr>General Benefits </vt:lpstr>
      <vt:lpstr>Browse caregiver profiles</vt:lpstr>
      <vt:lpstr>Benefits to your congregation</vt:lpstr>
      <vt:lpstr>Additional benefits</vt:lpstr>
      <vt:lpstr>Resources: Care Pages</vt:lpstr>
      <vt:lpstr>Resources: Links</vt:lpstr>
      <vt:lpstr>Resources: Tools</vt:lpstr>
      <vt:lpstr>Faith Communities Membership Benefits</vt:lpstr>
      <vt:lpstr>Cost Saving Over Individual Purchase</vt:lpstr>
      <vt:lpstr>Faith Communities Membership Levels</vt:lpstr>
      <vt:lpstr>Senior Care Central can help you fulfill your mission…</vt:lpstr>
      <vt:lpstr>…to serve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MAUK</dc:creator>
  <cp:lastModifiedBy>MAUK</cp:lastModifiedBy>
  <cp:revision>13</cp:revision>
  <dcterms:created xsi:type="dcterms:W3CDTF">2013-07-05T12:34:04Z</dcterms:created>
  <dcterms:modified xsi:type="dcterms:W3CDTF">2013-07-10T02:11:18Z</dcterms:modified>
</cp:coreProperties>
</file>